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notesSlides/notesSlide3.xml" ContentType="application/vnd.openxmlformats-officedocument.presentationml.notesSlide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0"/>
  </p:notes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 /><Relationship Id="rId12" Type="http://schemas.openxmlformats.org/officeDocument/2006/relationships/tableStyles" Target="tableStyles.xml" /><Relationship Id="rId13" Type="http://schemas.openxmlformats.org/officeDocument/2006/relationships/viewProps" Target="viewProps.xml" /></Relationships>
</file>

<file path=ppt/media/image1.png>
</file>

<file path=ppt/media/image2.png>
</file>

<file path=ppt/media/image3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A2D0800-DF1E-D963-0B05-1456542E6E3A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A6721FA-54F0-FD10-2B2B-BCC3EC43729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ABE9298-7684-596B-392F-40E97C090B11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344B6F-4C65-33A3-50F9-F242FBBF2723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04B848-1E53-C054-5578-AB4C968B68D0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eschaffung@abaton.studio" TargetMode="Externa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influxdata/telegraf/blob/master/docs/INSTALL_GUIDE.md" TargetMode="External"/><Relationship Id="rId4" Type="http://schemas.openxmlformats.org/officeDocument/2006/relationships/hyperlink" Target="https://github.com/influxdata/telegraf/blob/master/docs/QUICK_START.md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Setup a new measuring instance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380074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Bill of Material</a:t>
            </a:r>
            <a:endParaRPr/>
          </a:p>
        </p:txBody>
      </p:sp>
      <p:sp>
        <p:nvSpPr>
          <p:cNvPr id="304791837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55000" lnSpcReduction="9000"/>
          </a:bodyPr>
          <a:lstStyle/>
          <a:p>
            <a:pPr>
              <a:defRPr/>
            </a:pPr>
            <a:r>
              <a:rPr lang="de-DE"/>
              <a:t>Pi 5 with at least 4GB RAM</a:t>
            </a:r>
            <a:endParaRPr lang="de-DE"/>
          </a:p>
          <a:p>
            <a:pPr>
              <a:defRPr/>
            </a:pPr>
            <a:r>
              <a:rPr lang="de-DE"/>
              <a:t>NVME Extension and minimum 128GB SSD</a:t>
            </a:r>
            <a:endParaRPr lang="de-DE"/>
          </a:p>
          <a:p>
            <a:pPr>
              <a:defRPr/>
            </a:pPr>
            <a:r>
              <a:rPr lang="de-DE"/>
              <a:t>abaton clima measurement system PCB [short: ACMS]</a:t>
            </a:r>
            <a:endParaRPr lang="de-DE"/>
          </a:p>
          <a:p>
            <a:pPr>
              <a:defRPr/>
            </a:pPr>
            <a:r>
              <a:rPr lang="de-DE"/>
              <a:t>Network Cable RJ45</a:t>
            </a:r>
            <a:endParaRPr lang="de-DE"/>
          </a:p>
          <a:p>
            <a:pPr>
              <a:defRPr/>
            </a:pPr>
            <a:r>
              <a:rPr lang="de-DE"/>
              <a:t>Digisense</a:t>
            </a:r>
            <a:endParaRPr lang="de-DE"/>
          </a:p>
          <a:p>
            <a:pPr lvl="1">
              <a:defRPr/>
            </a:pPr>
            <a:r>
              <a:rPr lang="de-DE"/>
              <a:t>Mux PCB</a:t>
            </a:r>
            <a:endParaRPr lang="de-DE"/>
          </a:p>
          <a:p>
            <a:pPr lvl="1">
              <a:defRPr/>
            </a:pPr>
            <a:r>
              <a:rPr lang="de-DE"/>
              <a:t>2 x Scale Duett 8kg</a:t>
            </a:r>
            <a:endParaRPr lang="de-DE"/>
          </a:p>
          <a:p>
            <a:pPr lvl="0">
              <a:defRPr/>
            </a:pPr>
            <a:r>
              <a:rPr lang="de-DE"/>
              <a:t>9V PSU</a:t>
            </a:r>
            <a:endParaRPr lang="de-DE"/>
          </a:p>
          <a:p>
            <a:pPr lvl="0">
              <a:defRPr/>
            </a:pPr>
            <a:r>
              <a:rPr lang="de-DE"/>
              <a:t>6 x ENS 210</a:t>
            </a:r>
            <a:endParaRPr lang="de-DE"/>
          </a:p>
          <a:p>
            <a:pPr lvl="0">
              <a:defRPr/>
            </a:pPr>
            <a:r>
              <a:rPr lang="de-DE"/>
              <a:t>4 x DS18B20 (PT1000)</a:t>
            </a:r>
            <a:endParaRPr lang="de-DE"/>
          </a:p>
          <a:p>
            <a:pPr lvl="0">
              <a:defRPr/>
            </a:pPr>
            <a:r>
              <a:rPr lang="de-DE"/>
              <a:t>2 x Hailege MLC90614 IR Cam</a:t>
            </a:r>
            <a:endParaRPr lang="de-DE"/>
          </a:p>
          <a:p>
            <a:pPr lvl="0">
              <a:defRPr/>
            </a:pPr>
            <a:r>
              <a:rPr lang="de-DE"/>
              <a:t>Webcam with USB</a:t>
            </a:r>
            <a:endParaRPr lang="de-DE"/>
          </a:p>
          <a:p>
            <a:pPr lvl="0">
              <a:defRPr/>
            </a:pPr>
            <a:r>
              <a:rPr lang="de-DE"/>
              <a:t>2 x flow measurement unit</a:t>
            </a:r>
            <a:endParaRPr lang="de-DE"/>
          </a:p>
          <a:p>
            <a:pPr lvl="1">
              <a:defRPr/>
            </a:pP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846919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new pi</a:t>
            </a:r>
            <a:endParaRPr/>
          </a:p>
        </p:txBody>
      </p:sp>
      <p:sp>
        <p:nvSpPr>
          <p:cNvPr id="210517863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8" y="1825624"/>
            <a:ext cx="10515600" cy="4937124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25000" lnSpcReduction="15000"/>
          </a:bodyPr>
          <a:lstStyle/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take a new pi and generate an image for a pi5 with some settings: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username: rabaton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password: lack..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wifi: rudi // bbaton125!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ssh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first time boot use an external monitor and obtain the IP address of the device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enable under preferences -&gt; raspberry configuration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onewire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2C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SP</a:t>
            </a: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then reboot. afterwards -&gt; Accessoires -&gt; SD Card Copier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copy content of SD card onto SSD (new UUID Partitions must be checked)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open sudo nano /boot/firmware/config.txt and add the line</a:t>
            </a:r>
            <a:r>
              <a:rPr lang="de-DE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: 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dtparam=pciex1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cs typeface="Arial"/>
              </a:rPr>
              <a:t>dtoverlay=w1.gpio -&gt; dtoverlay=w1.gpio,gpiopin=26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power off, remove SD card, power on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register the pi with our raspberry cloud: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update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sudo apt upgrade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click icon right top on the desktop with the two squares and the circles and use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2">
              <a:defRPr/>
            </a:pPr>
            <a:r>
              <a:rPr lang="en-US" sz="24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://beschaffung@abaton.studio"/>
              </a:rPr>
              <a:t>beschaffung@abaton.studio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rasART135!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marL="162721" indent="-162721">
              <a:buFont typeface="Arial"/>
              <a:buAutoNum type="arabicPeriod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ssh key für ds_readout git raphael geben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ssh-keygen -t rsa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den public key ins gitHub kopieren als deploy key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de-DE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g</a:t>
            </a: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it clone https://github.com/xtlc/ds_readout.git machen am pi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cd ds_readout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venv venv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source venv/bin/activate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python -m pip install -r req</a:t>
            </a:r>
            <a:endParaRPr/>
          </a:p>
          <a:p>
            <a:pPr lvl="1">
              <a:defRPr/>
            </a:pPr>
            <a:r>
              <a:rPr lang="de-DE"/>
              <a:t>Create an empty env file nano .env, save with CRTL + O and [y]</a:t>
            </a:r>
            <a:endParaRPr lang="de-DE"/>
          </a:p>
          <a:p>
            <a:pPr lvl="1">
              <a:defRPr/>
            </a:pPr>
            <a:r>
              <a:rPr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 'export GIT_MERGE_AUTOEDIT=no' &gt;&gt; $HOME/.bash_profile &amp;&amp; . $HOME/.bash_profil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#make sure the git pull does not open an edit</a:t>
            </a:r>
            <a:r>
              <a:rPr lang="de-DE" sz="2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or </a:t>
            </a:r>
            <a:endParaRPr sz="20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893974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telegraf</a:t>
            </a:r>
            <a:endParaRPr/>
          </a:p>
        </p:txBody>
      </p:sp>
      <p:sp>
        <p:nvSpPr>
          <p:cNvPr id="1645539137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44506" y="1482417"/>
            <a:ext cx="7590807" cy="4351338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0" indent="0">
              <a:buFont typeface="Arial"/>
              <a:buNone/>
              <a:defRPr/>
            </a:pPr>
            <a:r>
              <a:rPr lang="de-DE" sz="1200"/>
              <a:t>Telegraf is a service that makes sure, when data should be stored at influx but the internet connection is disrupted, that the data is stored locally and sent once internet is available again.</a:t>
            </a:r>
            <a:endParaRPr sz="1200"/>
          </a:p>
          <a:p>
            <a:pPr marL="0" indent="0">
              <a:buFont typeface="Arial"/>
              <a:buNone/>
              <a:defRPr/>
            </a:pPr>
            <a:r>
              <a:rPr lang="de-DE" sz="1200"/>
              <a:t>Install guide: </a:t>
            </a:r>
            <a:r>
              <a:rPr lang="de-DE" sz="1200" b="0" i="0" u="sng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  <a:hlinkClick r:id="rId3" tooltip="https://github.com/influxdata/telegraf/blob/master/docs/INSTALL_GUIDE.md"/>
              </a:rPr>
              <a:t>Link </a:t>
            </a:r>
            <a:r>
              <a:rPr lang="de-DE" sz="1200"/>
              <a:t>and quick start: </a:t>
            </a:r>
            <a:r>
              <a:rPr lang="de-DE" sz="1200" u="sng">
                <a:hlinkClick r:id="rId4" tooltip="https://github.com/influxdata/telegraf/blob/master/docs/QUICK_START.md"/>
              </a:rPr>
              <a:t>Link</a:t>
            </a:r>
            <a:endParaRPr sz="1200"/>
          </a:p>
          <a:p>
            <a:pPr>
              <a:defRPr/>
            </a:pPr>
            <a:r>
              <a:rPr lang="de-DE" sz="1200"/>
              <a:t>SSH into the raspberry or access locally:</a:t>
            </a:r>
            <a:endParaRPr lang="de-DE"/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wget -q https://repos.influxdata.com/influxdata-archive_compat.key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393e8779c89ac8d958f81f942f9ad7fb82a25e133faddaf92e15b16e6ac9ce4c influxdata-archive_compat.key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sha256sum -c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cat influxdata-archive_compat.key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gpg --dearmor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/etc/apt/trusted.gpg.d/influxdata-archive_compat.gpg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&gt;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/dev/null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echo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deb [signed-by=/etc/apt/trusted.gpg.d/influxdata-archive_compat.gpg] https://repos.influxdata.com/debian stable main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'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|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tee /etc/apt/sources.list.d/influxdata.list </a:t>
            </a:r>
            <a:endParaRPr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apt-get update 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&amp;&amp;</a:t>
            </a:r>
            <a:r>
              <a:rPr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sudo apt-get install telegra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f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/etc/telegraf/tg.conf</a:t>
            </a: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(be sure to input influx token)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0">
              <a:defRPr/>
            </a:pPr>
            <a:r>
              <a:rPr lang="de-DE" sz="10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Start telegraf with raspberry (re)boot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nano /etc/systemd/system/telegraf.service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-&gt; copy config from telegraf service file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systemctl daemon-reload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 (you need to execute this if you made a typo somewhere in the confs to reload them)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systemctl start telegraf </a:t>
            </a:r>
            <a:endParaRPr lang="de-DE" sz="600" b="0" i="0" u="none" strike="noStrike" cap="none" spc="0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lvl="2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Check if it really runs: sudo journalctl –u telegraf.service</a:t>
            </a:r>
            <a:endParaRPr lang="de-DE" sz="12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Reboot and check 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if it is running: </a:t>
            </a:r>
            <a:r>
              <a:rPr lang="de-DE" sz="600" b="0" i="0" u="none" strike="noStrike" cap="none" spc="0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sudo journalctl –u telegraf.service </a:t>
            </a:r>
            <a:endParaRPr lang="de-DE" sz="600" b="0" i="0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  <a:p>
            <a:pPr marL="457200" lvl="1" indent="0">
              <a:buFont typeface="Arial"/>
              <a:buNone/>
              <a:defRPr/>
            </a:pPr>
            <a:r>
              <a:rPr lang="de-DE" sz="600" b="0" i="0" u="none">
                <a:solidFill>
                  <a:srgbClr val="000000"/>
                </a:solidFill>
                <a:latin typeface="Courier New"/>
                <a:ea typeface="Courier New"/>
                <a:cs typeface="Courier New"/>
              </a:rPr>
              <a:t>	</a:t>
            </a:r>
            <a:endParaRPr lang="de-DE" sz="600" b="0" i="0" u="none">
              <a:solidFill>
                <a:srgbClr val="000000"/>
              </a:solidFill>
              <a:latin typeface="Courier New"/>
              <a:ea typeface="Courier New"/>
              <a:cs typeface="Courier New"/>
            </a:endParaRPr>
          </a:p>
        </p:txBody>
      </p:sp>
      <p:pic>
        <p:nvPicPr>
          <p:cNvPr id="108366711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7635313" y="-6838"/>
            <a:ext cx="4574269" cy="3664926"/>
          </a:xfrm>
          <a:prstGeom prst="rect">
            <a:avLst/>
          </a:prstGeom>
        </p:spPr>
      </p:pic>
      <p:pic>
        <p:nvPicPr>
          <p:cNvPr id="1951456881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7635313" y="4065225"/>
            <a:ext cx="4574268" cy="22482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38393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Setting up the scales</a:t>
            </a:r>
            <a:endParaRPr/>
          </a:p>
        </p:txBody>
      </p:sp>
      <p:sp>
        <p:nvSpPr>
          <p:cNvPr id="353203806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de-DE"/>
              <a:t>Connect MUX to ACMS using a RJ45 cable</a:t>
            </a:r>
            <a:endParaRPr lang="de-DE"/>
          </a:p>
          <a:p>
            <a:pPr>
              <a:defRPr/>
            </a:pPr>
            <a:r>
              <a:rPr lang="de-DE"/>
              <a:t>Plug 9V power supply into ACMS</a:t>
            </a:r>
            <a:endParaRPr lang="de-DE"/>
          </a:p>
          <a:p>
            <a:pPr>
              <a:defRPr/>
            </a:pPr>
            <a:r>
              <a:rPr lang="de-DE"/>
              <a:t>Take Sticker from MUX plate and use number</a:t>
            </a:r>
            <a:endParaRPr lang="de-DE"/>
          </a:p>
          <a:p>
            <a:pPr>
              <a:defRPr/>
            </a:pPr>
            <a:r>
              <a:rPr lang="de-DE"/>
              <a:t>write number into the .env file: </a:t>
            </a:r>
            <a:endParaRPr lang="de-DE"/>
          </a:p>
          <a:p>
            <a:pPr lvl="1">
              <a:defRPr/>
            </a:pPr>
            <a:r>
              <a:rPr lang="de-DE"/>
              <a:t>MUX=0020241017114723 (in this case)</a:t>
            </a:r>
            <a:endParaRPr lang="de-DE"/>
          </a:p>
          <a:p>
            <a:pPr lvl="1">
              <a:defRPr/>
            </a:pPr>
            <a:r>
              <a:rPr lang="de-DE"/>
              <a:t>Connect the left scale to port 1 of the mux</a:t>
            </a:r>
            <a:endParaRPr lang="de-DE"/>
          </a:p>
          <a:p>
            <a:pPr lvl="1">
              <a:defRPr/>
            </a:pPr>
            <a:r>
              <a:rPr lang="de-DE"/>
              <a:t>Connect the right scale to port 2 of the mux</a:t>
            </a:r>
            <a:endParaRPr lang="de-DE"/>
          </a:p>
          <a:p>
            <a:pPr lvl="1">
              <a:defRPr/>
            </a:pPr>
            <a:endParaRPr lang="de-DE"/>
          </a:p>
          <a:p>
            <a:pPr lvl="0">
              <a:defRPr/>
            </a:pPr>
            <a:r>
              <a:rPr lang="de-DE"/>
              <a:t>Test the scales with activated venv:</a:t>
            </a:r>
            <a:endParaRPr lang="de-DE"/>
          </a:p>
          <a:p>
            <a:pPr lvl="1">
              <a:defRPr/>
            </a:pPr>
            <a:r>
              <a:rPr lang="de-DE"/>
              <a:t>python scales.py -&gt; you should see something like: </a:t>
            </a:r>
            <a:br>
              <a:rPr lang="de-DE"/>
            </a:br>
            <a:r>
              <a:rPr lang="de-DE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1.903successful, revision of the mux: #21gr002024101711472334</a:t>
            </a:r>
            <a:endParaRPr lang="de-DE"/>
          </a:p>
        </p:txBody>
      </p:sp>
      <p:pic>
        <p:nvPicPr>
          <p:cNvPr id="153698139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5399977" flipH="0" flipV="0">
            <a:off x="8372010" y="898486"/>
            <a:ext cx="4266889" cy="3200167"/>
          </a:xfrm>
          <a:prstGeom prst="rect">
            <a:avLst/>
          </a:prstGeom>
        </p:spPr>
      </p:pic>
      <p:sp>
        <p:nvSpPr>
          <p:cNvPr id="364902987" name=""/>
          <p:cNvSpPr/>
          <p:nvPr/>
        </p:nvSpPr>
        <p:spPr bwMode="auto">
          <a:xfrm>
            <a:off x="8422088" y="1510060"/>
            <a:ext cx="1266127" cy="1608795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0" y="43200"/>
                </a:moveTo>
                <a:cubicBezTo>
                  <a:pt x="1387" y="42576"/>
                  <a:pt x="5350" y="40392"/>
                  <a:pt x="7133" y="39145"/>
                </a:cubicBezTo>
                <a:cubicBezTo>
                  <a:pt x="8719" y="38209"/>
                  <a:pt x="10106" y="37117"/>
                  <a:pt x="11493" y="35870"/>
                </a:cubicBezTo>
                <a:cubicBezTo>
                  <a:pt x="12682" y="34154"/>
                  <a:pt x="14466" y="32594"/>
                  <a:pt x="15060" y="31347"/>
                </a:cubicBezTo>
                <a:cubicBezTo>
                  <a:pt x="15853" y="29787"/>
                  <a:pt x="17042" y="27604"/>
                  <a:pt x="18231" y="26044"/>
                </a:cubicBezTo>
                <a:cubicBezTo>
                  <a:pt x="18627" y="25109"/>
                  <a:pt x="19816" y="23549"/>
                  <a:pt x="20212" y="22301"/>
                </a:cubicBezTo>
                <a:cubicBezTo>
                  <a:pt x="20807" y="21366"/>
                  <a:pt x="21401" y="20430"/>
                  <a:pt x="22194" y="19494"/>
                </a:cubicBezTo>
                <a:cubicBezTo>
                  <a:pt x="22987" y="18246"/>
                  <a:pt x="23977" y="16999"/>
                  <a:pt x="24770" y="15751"/>
                </a:cubicBezTo>
                <a:cubicBezTo>
                  <a:pt x="25365" y="14659"/>
                  <a:pt x="26355" y="13412"/>
                  <a:pt x="27544" y="11852"/>
                </a:cubicBezTo>
                <a:cubicBezTo>
                  <a:pt x="28932" y="10137"/>
                  <a:pt x="30517" y="8577"/>
                  <a:pt x="30913" y="7641"/>
                </a:cubicBezTo>
                <a:cubicBezTo>
                  <a:pt x="32499" y="6394"/>
                  <a:pt x="34480" y="5146"/>
                  <a:pt x="35273" y="4366"/>
                </a:cubicBezTo>
                <a:cubicBezTo>
                  <a:pt x="36462" y="3587"/>
                  <a:pt x="37849" y="2651"/>
                  <a:pt x="38840" y="1871"/>
                </a:cubicBezTo>
                <a:cubicBezTo>
                  <a:pt x="40822" y="1091"/>
                  <a:pt x="42011" y="467"/>
                  <a:pt x="43199" y="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785023" name=""/>
          <p:cNvSpPr/>
          <p:nvPr/>
        </p:nvSpPr>
        <p:spPr bwMode="auto">
          <a:xfrm>
            <a:off x="9641752" y="1446173"/>
            <a:ext cx="104542" cy="127774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7199" y="0"/>
                </a:moveTo>
                <a:cubicBezTo>
                  <a:pt x="23999" y="1963"/>
                  <a:pt x="38400" y="7854"/>
                  <a:pt x="43200" y="19636"/>
                </a:cubicBezTo>
                <a:cubicBezTo>
                  <a:pt x="26399" y="25527"/>
                  <a:pt x="9600" y="33381"/>
                  <a:pt x="0" y="43200"/>
                </a:cubicBezTo>
              </a:path>
            </a:pathLst>
          </a:custGeom>
          <a:noFill/>
          <a:ln w="36000">
            <a:solidFill>
              <a:srgbClr val="D43230">
                <a:alpha val="99999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781625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Installing the mlx90640 IR cam</a:t>
            </a:r>
            <a:endParaRPr/>
          </a:p>
        </p:txBody>
      </p:sp>
      <p:sp>
        <p:nvSpPr>
          <p:cNvPr id="109433623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838199" y="1825624"/>
            <a:ext cx="10987227" cy="4351338"/>
          </a:xfrm>
        </p:spPr>
        <p:txBody>
          <a:bodyPr/>
          <a:lstStyle/>
          <a:p>
            <a:pPr>
              <a:defRPr/>
            </a:pPr>
            <a:r>
              <a:rPr lang="de-DE"/>
              <a:t>Cut power to ACMS board and pi before proceeding!</a:t>
            </a:r>
            <a:endParaRPr/>
          </a:p>
          <a:p>
            <a:pPr>
              <a:defRPr/>
            </a:pPr>
            <a:r>
              <a:rPr lang="de-DE"/>
              <a:t>Connect SDA, SCL, VCC, GND as written on the cam and ACMS</a:t>
            </a:r>
            <a:endParaRPr lang="de-DE"/>
          </a:p>
          <a:p>
            <a:pPr>
              <a:defRPr/>
            </a:pPr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ONLYOFFICE/8.3.0.97</Application>
  <PresentationFormat>On-screen Show (4:3)</PresentationFormat>
  <Paragraphs>0</Paragraphs>
  <Slides>6</Slides>
  <Notes>6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Theme 1</vt:lpstr>
      <vt:lpstr>Slide 1</vt:lpstr>
      <vt:lpstr>Slide 2</vt:lpstr>
      <vt:lpstr>Slide 3</vt:lpstr>
      <vt:lpstr>Slide 4</vt:lpstr>
      <vt:lpstr>Slide 5</vt:lpstr>
      <vt:lpstr>Slide 6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</cp:revision>
  <dcterms:modified xsi:type="dcterms:W3CDTF">2025-03-03T08:56:18Z</dcterms:modified>
</cp:coreProperties>
</file>